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30302020203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00" autoAdjust="0"/>
    <p:restoredTop sz="73161" autoAdjust="0"/>
  </p:normalViewPr>
  <p:slideViewPr>
    <p:cSldViewPr>
      <p:cViewPr>
        <p:scale>
          <a:sx n="80" d="100"/>
          <a:sy n="80" d="100"/>
        </p:scale>
        <p:origin x="-1264" y="-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rishsarvepalli/Github_projects/Book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rishsarvepalli/Github_projects/Boo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rishsarvepalli/Github_projects/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Content Categories by popularity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Sum of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Sheet4!$B$2:$B$17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6D-164A-9E1D-5ED8DCDE96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0002271"/>
        <c:axId val="1106931919"/>
      </c:barChart>
      <c:catAx>
        <c:axId val="10600022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Content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6931919"/>
        <c:crosses val="autoZero"/>
        <c:auto val="1"/>
        <c:lblAlgn val="ctr"/>
        <c:lblOffset val="100"/>
        <c:noMultiLvlLbl val="0"/>
      </c:catAx>
      <c:valAx>
        <c:axId val="110693191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Sum of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000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Reactions on Content by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Sheet8!$B$1</c:f>
              <c:strCache>
                <c:ptCount val="1"/>
                <c:pt idx="0">
                  <c:v>Number of Reactions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Sheet8!$A$2:$A$17</c:f>
              <c:strCache>
                <c:ptCount val="16"/>
                <c:pt idx="0">
                  <c:v>heart</c:v>
                </c:pt>
                <c:pt idx="1">
                  <c:v>scared</c:v>
                </c:pt>
                <c:pt idx="2">
                  <c:v>peeking</c:v>
                </c:pt>
                <c:pt idx="3">
                  <c:v>hate</c:v>
                </c:pt>
                <c:pt idx="4">
                  <c:v>interested</c:v>
                </c:pt>
                <c:pt idx="5">
                  <c:v>dislike</c:v>
                </c:pt>
                <c:pt idx="6">
                  <c:v>adore</c:v>
                </c:pt>
                <c:pt idx="7">
                  <c:v>want</c:v>
                </c:pt>
                <c:pt idx="8">
                  <c:v>love</c:v>
                </c:pt>
                <c:pt idx="9">
                  <c:v>disgust</c:v>
                </c:pt>
                <c:pt idx="10">
                  <c:v>like</c:v>
                </c:pt>
                <c:pt idx="11">
                  <c:v>super love</c:v>
                </c:pt>
                <c:pt idx="12">
                  <c:v>indifferent</c:v>
                </c:pt>
                <c:pt idx="13">
                  <c:v>cherish</c:v>
                </c:pt>
                <c:pt idx="14">
                  <c:v>worried</c:v>
                </c:pt>
                <c:pt idx="15">
                  <c:v>intrigued</c:v>
                </c:pt>
              </c:strCache>
            </c:strRef>
          </c:cat>
          <c:val>
            <c:numRef>
              <c:f>Sheet8!$B$2:$B$17</c:f>
              <c:numCache>
                <c:formatCode>General</c:formatCode>
                <c:ptCount val="16"/>
                <c:pt idx="0">
                  <c:v>1622</c:v>
                </c:pt>
                <c:pt idx="1">
                  <c:v>1572</c:v>
                </c:pt>
                <c:pt idx="2">
                  <c:v>1559</c:v>
                </c:pt>
                <c:pt idx="3">
                  <c:v>1552</c:v>
                </c:pt>
                <c:pt idx="4">
                  <c:v>1549</c:v>
                </c:pt>
                <c:pt idx="5">
                  <c:v>1548</c:v>
                </c:pt>
                <c:pt idx="6">
                  <c:v>1548</c:v>
                </c:pt>
                <c:pt idx="7">
                  <c:v>1539</c:v>
                </c:pt>
                <c:pt idx="8">
                  <c:v>1534</c:v>
                </c:pt>
                <c:pt idx="9">
                  <c:v>1526</c:v>
                </c:pt>
                <c:pt idx="10">
                  <c:v>1520</c:v>
                </c:pt>
                <c:pt idx="11">
                  <c:v>1519</c:v>
                </c:pt>
                <c:pt idx="12">
                  <c:v>1512</c:v>
                </c:pt>
                <c:pt idx="13">
                  <c:v>1501</c:v>
                </c:pt>
                <c:pt idx="14">
                  <c:v>1497</c:v>
                </c:pt>
                <c:pt idx="15">
                  <c:v>1475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69-F243-8DB5-B850C8A6B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13674479"/>
        <c:axId val="1113771471"/>
      </c:barChart>
      <c:catAx>
        <c:axId val="11136744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Reaction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771471"/>
        <c:crosses val="autoZero"/>
        <c:auto val="1"/>
        <c:lblAlgn val="ctr"/>
        <c:lblOffset val="100"/>
        <c:noMultiLvlLbl val="0"/>
      </c:catAx>
      <c:valAx>
        <c:axId val="1113771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Reactions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67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[Book2.xlsx]Sheet12!PivotTable11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Sentiment</a:t>
            </a:r>
            <a:r>
              <a:rPr lang="en-US" baseline="0" dirty="0"/>
              <a:t> Analysis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DD-8847-A596-724626C513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DD-8847-A596-724626C513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DD-8847-A596-724626C513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Sheet12!$A$4:$A$7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Sheet12!$B$4:$B$7</c:f>
              <c:numCache>
                <c:formatCode>0.00%</c:formatCode>
                <c:ptCount val="3"/>
                <c:pt idx="0">
                  <c:v>0.31314857770723964</c:v>
                </c:pt>
                <c:pt idx="1">
                  <c:v>0.12497456558010825</c:v>
                </c:pt>
                <c:pt idx="2">
                  <c:v>0.56187685671265208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8DD-8847-A596-724626C51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3877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95ACC14-4341-9E56-BD69-2ACFE21873DA}"/>
              </a:ext>
            </a:extLst>
          </p:cNvPr>
          <p:cNvSpPr txBox="1"/>
          <p:nvPr/>
        </p:nvSpPr>
        <p:spPr>
          <a:xfrm>
            <a:off x="3065919" y="4704354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Analysis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AB36724-437C-14C8-ADEF-DA7E0409F8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148111"/>
              </p:ext>
            </p:extLst>
          </p:nvPr>
        </p:nvGraphicFramePr>
        <p:xfrm>
          <a:off x="3069359" y="2608787"/>
          <a:ext cx="8360641" cy="3906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0299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D59944-AF5C-CEF0-575B-32B018AA2C48}"/>
              </a:ext>
            </a:extLst>
          </p:cNvPr>
          <p:cNvSpPr txBox="1"/>
          <p:nvPr/>
        </p:nvSpPr>
        <p:spPr>
          <a:xfrm>
            <a:off x="11125200" y="1777820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Animals, Science, Healthy Eating, Technology, and Food are the top 5 popular content categories in which users are active.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F0756-75DB-1082-3900-2140CFECFF01}"/>
              </a:ext>
            </a:extLst>
          </p:cNvPr>
          <p:cNvSpPr txBox="1"/>
          <p:nvPr/>
        </p:nvSpPr>
        <p:spPr>
          <a:xfrm>
            <a:off x="11145253" y="4672267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56% of the reactions are positive, 31% negative and 12% neutral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4C2354-8B5C-2C1C-59D8-E1C7562C8AD3}"/>
              </a:ext>
            </a:extLst>
          </p:cNvPr>
          <p:cNvSpPr txBox="1"/>
          <p:nvPr/>
        </p:nvSpPr>
        <p:spPr>
          <a:xfrm>
            <a:off x="11125200" y="7075867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 and Scared are the positive reactions towards “Animals” Content categories.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S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E1A91-2751-4FB5-5D67-6961BF5564F0}"/>
              </a:ext>
            </a:extLst>
          </p:cNvPr>
          <p:cNvSpPr txBox="1"/>
          <p:nvPr/>
        </p:nvSpPr>
        <p:spPr>
          <a:xfrm>
            <a:off x="8507069" y="2601679"/>
            <a:ext cx="75424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a technology company which has grown significantly that it upscaled more than anticipated. Accenture wants to help the client, </a:t>
            </a:r>
            <a:r>
              <a:rPr lang="en-US" sz="2800"/>
              <a:t>Social Buzz </a:t>
            </a:r>
            <a:r>
              <a:rPr lang="en-US" sz="2800" dirty="0"/>
              <a:t>with three tasks: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 Audit of Big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Best Practices of successful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Analysis to find Social Buzz’s top 5 most popular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Bid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37B32-5FCE-462A-0F44-02AA0056694E}"/>
              </a:ext>
            </a:extLst>
          </p:cNvPr>
          <p:cNvSpPr txBox="1"/>
          <p:nvPr/>
        </p:nvSpPr>
        <p:spPr>
          <a:xfrm>
            <a:off x="4099392" y="3932760"/>
            <a:ext cx="5786868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Big data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Huge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Need resources to analyze and handle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How to handle this?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Analysis with clear insights will provide the opportunity to stakeholders to make informed decisions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7380" y="1027891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9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9600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9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9600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9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9600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9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9600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0D2C0-EA5D-3E75-4CA4-E91663F24D4F}"/>
              </a:ext>
            </a:extLst>
          </p:cNvPr>
          <p:cNvSpPr txBox="1"/>
          <p:nvPr/>
        </p:nvSpPr>
        <p:spPr>
          <a:xfrm>
            <a:off x="4665274" y="1341881"/>
            <a:ext cx="48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EE4B13-EDCE-F260-BDBB-21E34C9B0DFA}"/>
              </a:ext>
            </a:extLst>
          </p:cNvPr>
          <p:cNvSpPr txBox="1"/>
          <p:nvPr/>
        </p:nvSpPr>
        <p:spPr>
          <a:xfrm>
            <a:off x="6879969" y="2833775"/>
            <a:ext cx="48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774DB8-0E88-15F7-4903-0490118A8F74}"/>
              </a:ext>
            </a:extLst>
          </p:cNvPr>
          <p:cNvSpPr txBox="1"/>
          <p:nvPr/>
        </p:nvSpPr>
        <p:spPr>
          <a:xfrm>
            <a:off x="10281415" y="6102080"/>
            <a:ext cx="4802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 using both excel and Python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90FAAD-0A88-6A4E-5498-CDB294C0F831}"/>
              </a:ext>
            </a:extLst>
          </p:cNvPr>
          <p:cNvSpPr txBox="1"/>
          <p:nvPr/>
        </p:nvSpPr>
        <p:spPr>
          <a:xfrm>
            <a:off x="8500258" y="4349603"/>
            <a:ext cx="48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 Modelling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B15A36-F8A0-92CA-E662-5AAE7FCAD648}"/>
              </a:ext>
            </a:extLst>
          </p:cNvPr>
          <p:cNvSpPr txBox="1"/>
          <p:nvPr/>
        </p:nvSpPr>
        <p:spPr>
          <a:xfrm>
            <a:off x="12507559" y="8074171"/>
            <a:ext cx="48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70F7E3-7204-9F55-1847-551F70D64F9E}"/>
              </a:ext>
            </a:extLst>
          </p:cNvPr>
          <p:cNvSpPr txBox="1"/>
          <p:nvPr/>
        </p:nvSpPr>
        <p:spPr>
          <a:xfrm>
            <a:off x="1295400" y="3924300"/>
            <a:ext cx="380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dataset which is analyzed, there are 16 unique content categories with 32 unique reaction types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9F58B-1DEA-2670-FB25-373C4B63F62A}"/>
              </a:ext>
            </a:extLst>
          </p:cNvPr>
          <p:cNvSpPr txBox="1"/>
          <p:nvPr/>
        </p:nvSpPr>
        <p:spPr>
          <a:xfrm>
            <a:off x="10768353" y="3836770"/>
            <a:ext cx="380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“Heart” and “Scared” are the most popular reaction types which is given to the” Animals ” Content category.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0F8CF-5A3D-EBAB-1D2F-00DAF89C83A0}"/>
              </a:ext>
            </a:extLst>
          </p:cNvPr>
          <p:cNvSpPr txBox="1"/>
          <p:nvPr/>
        </p:nvSpPr>
        <p:spPr>
          <a:xfrm>
            <a:off x="6157560" y="3836770"/>
            <a:ext cx="3803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“Animals” is the most popular Content Category and Public Speaking is still in the growing stage with the least popular content category.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77205-E807-D0BF-A738-92EC58BA88DE}"/>
              </a:ext>
            </a:extLst>
          </p:cNvPr>
          <p:cNvSpPr txBox="1"/>
          <p:nvPr/>
        </p:nvSpPr>
        <p:spPr>
          <a:xfrm>
            <a:off x="14572331" y="3599322"/>
            <a:ext cx="380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August 2020 has the maximum number of posts.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2D39A53-E004-CA6F-8964-C16E641D2F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544309"/>
              </p:ext>
            </p:extLst>
          </p:nvPr>
        </p:nvGraphicFramePr>
        <p:xfrm>
          <a:off x="2773543" y="2134904"/>
          <a:ext cx="14611818" cy="6252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83956CF5-5538-3621-2EA0-BC7D5B1EAB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641461"/>
              </p:ext>
            </p:extLst>
          </p:nvPr>
        </p:nvGraphicFramePr>
        <p:xfrm>
          <a:off x="2824655" y="1498356"/>
          <a:ext cx="12262945" cy="471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308</Words>
  <Application>Microsoft Macintosh PowerPoint</Application>
  <PresentationFormat>Custom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Graphik Regular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Harish Sarvepalli</cp:lastModifiedBy>
  <cp:revision>17</cp:revision>
  <dcterms:created xsi:type="dcterms:W3CDTF">2006-08-16T00:00:00Z</dcterms:created>
  <dcterms:modified xsi:type="dcterms:W3CDTF">2023-06-08T17:49:13Z</dcterms:modified>
  <dc:identifier>DAEhDyfaYKE</dc:identifier>
</cp:coreProperties>
</file>